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2"/>
  </p:notesMasterIdLst>
  <p:handoutMasterIdLst>
    <p:handoutMasterId r:id="rId43"/>
  </p:handoutMasterIdLst>
  <p:sldIdLst>
    <p:sldId id="603" r:id="rId8"/>
    <p:sldId id="2176" r:id="rId9"/>
    <p:sldId id="1800" r:id="rId10"/>
    <p:sldId id="2240" r:id="rId11"/>
    <p:sldId id="2230" r:id="rId12"/>
    <p:sldId id="2258" r:id="rId13"/>
    <p:sldId id="2259" r:id="rId14"/>
    <p:sldId id="2260" r:id="rId15"/>
    <p:sldId id="2261" r:id="rId16"/>
    <p:sldId id="2220" r:id="rId17"/>
    <p:sldId id="2257" r:id="rId18"/>
    <p:sldId id="2225" r:id="rId19"/>
    <p:sldId id="2226" r:id="rId20"/>
    <p:sldId id="2227" r:id="rId21"/>
    <p:sldId id="2228" r:id="rId22"/>
    <p:sldId id="2229" r:id="rId23"/>
    <p:sldId id="2285" r:id="rId24"/>
    <p:sldId id="2241" r:id="rId25"/>
    <p:sldId id="2224" r:id="rId26"/>
    <p:sldId id="2233" r:id="rId27"/>
    <p:sldId id="2231" r:id="rId28"/>
    <p:sldId id="2232" r:id="rId29"/>
    <p:sldId id="2234" r:id="rId30"/>
    <p:sldId id="2235" r:id="rId31"/>
    <p:sldId id="2236" r:id="rId32"/>
    <p:sldId id="2237" r:id="rId33"/>
    <p:sldId id="2238" r:id="rId34"/>
    <p:sldId id="2242" r:id="rId35"/>
    <p:sldId id="2239" r:id="rId36"/>
    <p:sldId id="2262" r:id="rId37"/>
    <p:sldId id="2263" r:id="rId38"/>
    <p:sldId id="2264" r:id="rId39"/>
    <p:sldId id="2265" r:id="rId40"/>
    <p:sldId id="582" r:id="rId4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6291" autoAdjust="0"/>
  </p:normalViewPr>
  <p:slideViewPr>
    <p:cSldViewPr snapToGrid="0" snapToObjects="1">
      <p:cViewPr varScale="1">
        <p:scale>
          <a:sx n="146" d="100"/>
          <a:sy n="146" d="100"/>
        </p:scale>
        <p:origin x="192" y="2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3/22/24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2024/3/22</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0.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png"/><Relationship Id="rId2" Type="http://schemas.openxmlformats.org/officeDocument/2006/relationships/image" Target="../media/image26.tiff"/><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564965"/>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564965"/>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641301"/>
            <a:ext cx="6959667"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Gill Sans MT" panose="020B0502020104020203" pitchFamily="34" charset="0"/>
                <a:ea typeface="+mj-ea"/>
              </a:rPr>
              <a:t>AI</a:t>
            </a:r>
            <a:r>
              <a:rPr lang="zh-CN" altLang="en-US" sz="9600" b="1" dirty="0">
                <a:latin typeface="Gill Sans MT" panose="020B0502020104020203" pitchFamily="34" charset="0"/>
                <a:ea typeface="+mj-ea"/>
              </a:rPr>
              <a:t> 的历史</a:t>
            </a:r>
            <a:endParaRPr lang="en-US" altLang="zh-CN" sz="9600" b="1" dirty="0">
              <a:latin typeface="Gill Sans MT" panose="020B0502020104020203" pitchFamily="34" charset="0"/>
              <a:ea typeface="+mj-ea"/>
            </a:endParaRPr>
          </a:p>
          <a:p>
            <a:pPr>
              <a:spcAft>
                <a:spcPts val="2000"/>
              </a:spcAft>
            </a:pPr>
            <a:r>
              <a:rPr lang="zh-CN" altLang="en-US" sz="9600" b="1" dirty="0">
                <a:latin typeface="Gill Sans MT" panose="020B0502020104020203" pitchFamily="34" charset="0"/>
                <a:ea typeface="+mj-ea"/>
              </a:rPr>
              <a:t>现状与发展</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谷歌、百度、微软必应（</a:t>
            </a:r>
            <a:r>
              <a:rPr lang="en-US" altLang="zh-CN" dirty="0"/>
              <a:t>Bing</a:t>
            </a:r>
            <a:r>
              <a:rPr lang="zh-CN" altLang="en-US" dirty="0"/>
              <a:t>）等公司通过人工智能技术进行更好的文本向量化，提升检索质量，同时人工智能进行点击率预测，获取更高的利润。</a:t>
            </a:r>
          </a:p>
        </p:txBody>
      </p:sp>
      <p:pic>
        <p:nvPicPr>
          <p:cNvPr id="2" name="图片 1">
            <a:extLst>
              <a:ext uri="{FF2B5EF4-FFF2-40B4-BE49-F238E27FC236}">
                <a16:creationId xmlns:a16="http://schemas.microsoft.com/office/drawing/2014/main" id="{F0DE5FDB-B459-A742-9568-4D0CCC540A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2502" y="2744306"/>
            <a:ext cx="9271758" cy="3278122"/>
          </a:xfrm>
          <a:prstGeom prst="rect">
            <a:avLst/>
          </a:prstGeom>
        </p:spPr>
      </p:pic>
    </p:spTree>
    <p:extLst>
      <p:ext uri="{BB962C8B-B14F-4D97-AF65-F5344CB8AC3E}">
        <p14:creationId xmlns:p14="http://schemas.microsoft.com/office/powerpoint/2010/main" val="3540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pic>
        <p:nvPicPr>
          <p:cNvPr id="3" name="图片 2">
            <a:extLst>
              <a:ext uri="{FF2B5EF4-FFF2-40B4-BE49-F238E27FC236}">
                <a16:creationId xmlns:a16="http://schemas.microsoft.com/office/drawing/2014/main" id="{086EC3C1-BA90-4E47-B9FB-61CDC968B441}"/>
              </a:ext>
            </a:extLst>
          </p:cNvPr>
          <p:cNvPicPr>
            <a:picLocks noChangeAspect="1"/>
          </p:cNvPicPr>
          <p:nvPr/>
        </p:nvPicPr>
        <p:blipFill>
          <a:blip r:embed="rId2"/>
          <a:stretch>
            <a:fillRect/>
          </a:stretch>
        </p:blipFill>
        <p:spPr>
          <a:xfrm>
            <a:off x="1518841" y="1147604"/>
            <a:ext cx="9159080" cy="5151982"/>
          </a:xfrm>
          <a:prstGeom prst="rect">
            <a:avLst/>
          </a:prstGeom>
        </p:spPr>
      </p:pic>
    </p:spTree>
    <p:extLst>
      <p:ext uri="{BB962C8B-B14F-4D97-AF65-F5344CB8AC3E}">
        <p14:creationId xmlns:p14="http://schemas.microsoft.com/office/powerpoint/2010/main" val="389454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的广泛应用：医疗</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en-US" altLang="zh-CN" dirty="0"/>
              <a:t>IBM </a:t>
            </a:r>
            <a:r>
              <a:rPr lang="zh-CN" altLang="en-US" dirty="0"/>
              <a:t>沃森（</a:t>
            </a:r>
            <a:r>
              <a:rPr lang="en-US" altLang="zh-CN" dirty="0"/>
              <a:t>Watson</a:t>
            </a:r>
            <a:r>
              <a:rPr lang="zh-CN" altLang="en-US" dirty="0"/>
              <a:t>）从海量的医学文献和病历中提取医生临床诊断经验，通过让人工智能模型学习掌握临床诊断方法，辅助医生进行诊断。</a:t>
            </a:r>
          </a:p>
        </p:txBody>
      </p:sp>
      <p:pic>
        <p:nvPicPr>
          <p:cNvPr id="3" name="图片 2">
            <a:extLst>
              <a:ext uri="{FF2B5EF4-FFF2-40B4-BE49-F238E27FC236}">
                <a16:creationId xmlns:a16="http://schemas.microsoft.com/office/drawing/2014/main" id="{6606F2C7-FFF1-2F45-A051-271F8F28F1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0725" y="2538800"/>
            <a:ext cx="7935311" cy="3760786"/>
          </a:xfrm>
          <a:prstGeom prst="rect">
            <a:avLst/>
          </a:prstGeom>
        </p:spPr>
      </p:pic>
    </p:spTree>
    <p:extLst>
      <p:ext uri="{BB962C8B-B14F-4D97-AF65-F5344CB8AC3E}">
        <p14:creationId xmlns:p14="http://schemas.microsoft.com/office/powerpoint/2010/main" val="20309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的广泛应用：金融</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通过反欺诈、关联分析、时序预测、量化交易等 </a:t>
            </a:r>
            <a:r>
              <a:rPr lang="en-US" altLang="zh-CN" dirty="0"/>
              <a:t>AI</a:t>
            </a:r>
            <a:r>
              <a:rPr lang="zh-CN" altLang="en-US" dirty="0"/>
              <a:t> 算法可以较早识别风险，并预测未来发展趋势。</a:t>
            </a:r>
          </a:p>
        </p:txBody>
      </p:sp>
      <p:pic>
        <p:nvPicPr>
          <p:cNvPr id="2" name="图片 1">
            <a:extLst>
              <a:ext uri="{FF2B5EF4-FFF2-40B4-BE49-F238E27FC236}">
                <a16:creationId xmlns:a16="http://schemas.microsoft.com/office/drawing/2014/main" id="{AF0C5962-E0A5-2C43-A9F8-F8D0B4016CDC}"/>
              </a:ext>
            </a:extLst>
          </p:cNvPr>
          <p:cNvPicPr>
            <a:picLocks noChangeAspect="1"/>
          </p:cNvPicPr>
          <p:nvPr/>
        </p:nvPicPr>
        <p:blipFill>
          <a:blip r:embed="rId2"/>
          <a:stretch>
            <a:fillRect/>
          </a:stretch>
        </p:blipFill>
        <p:spPr>
          <a:xfrm>
            <a:off x="1882856" y="2186809"/>
            <a:ext cx="8600755" cy="4112777"/>
          </a:xfrm>
          <a:prstGeom prst="rect">
            <a:avLst/>
          </a:prstGeom>
        </p:spPr>
      </p:pic>
    </p:spTree>
    <p:extLst>
      <p:ext uri="{BB962C8B-B14F-4D97-AF65-F5344CB8AC3E}">
        <p14:creationId xmlns:p14="http://schemas.microsoft.com/office/powerpoint/2010/main" val="4061317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的广泛应用：自动驾驶</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通过物体检测模型能够进行更好的路标检测，道路线检测进而增强自动驾驶方案。</a:t>
            </a:r>
          </a:p>
        </p:txBody>
      </p:sp>
      <p:grpSp>
        <p:nvGrpSpPr>
          <p:cNvPr id="9" name="组合 8">
            <a:extLst>
              <a:ext uri="{FF2B5EF4-FFF2-40B4-BE49-F238E27FC236}">
                <a16:creationId xmlns:a16="http://schemas.microsoft.com/office/drawing/2014/main" id="{EB7B56BA-D536-B24F-9076-C2E35961EC5F}"/>
              </a:ext>
            </a:extLst>
          </p:cNvPr>
          <p:cNvGrpSpPr/>
          <p:nvPr/>
        </p:nvGrpSpPr>
        <p:grpSpPr>
          <a:xfrm>
            <a:off x="609655" y="2212756"/>
            <a:ext cx="10736298" cy="3494361"/>
            <a:chOff x="730232" y="2244287"/>
            <a:chExt cx="10736298" cy="3494361"/>
          </a:xfrm>
        </p:grpSpPr>
        <p:pic>
          <p:nvPicPr>
            <p:cNvPr id="2" name="图片 1">
              <a:extLst>
                <a:ext uri="{FF2B5EF4-FFF2-40B4-BE49-F238E27FC236}">
                  <a16:creationId xmlns:a16="http://schemas.microsoft.com/office/drawing/2014/main" id="{E82C9530-A346-6E4C-8025-470D28CACA25}"/>
                </a:ext>
              </a:extLst>
            </p:cNvPr>
            <p:cNvPicPr>
              <a:picLocks noChangeAspect="1"/>
            </p:cNvPicPr>
            <p:nvPr/>
          </p:nvPicPr>
          <p:blipFill>
            <a:blip r:embed="rId2"/>
            <a:stretch>
              <a:fillRect/>
            </a:stretch>
          </p:blipFill>
          <p:spPr>
            <a:xfrm>
              <a:off x="730232" y="2244287"/>
              <a:ext cx="10736298" cy="3494361"/>
            </a:xfrm>
            <a:prstGeom prst="rect">
              <a:avLst/>
            </a:prstGeom>
          </p:spPr>
        </p:pic>
        <p:pic>
          <p:nvPicPr>
            <p:cNvPr id="3" name="图片 2">
              <a:extLst>
                <a:ext uri="{FF2B5EF4-FFF2-40B4-BE49-F238E27FC236}">
                  <a16:creationId xmlns:a16="http://schemas.microsoft.com/office/drawing/2014/main" id="{C9CF4A01-E9B3-2242-BA56-8BC1212F6763}"/>
                </a:ext>
              </a:extLst>
            </p:cNvPr>
            <p:cNvPicPr>
              <a:picLocks noChangeAspect="1"/>
            </p:cNvPicPr>
            <p:nvPr/>
          </p:nvPicPr>
          <p:blipFill>
            <a:blip r:embed="rId3"/>
            <a:stretch>
              <a:fillRect/>
            </a:stretch>
          </p:blipFill>
          <p:spPr>
            <a:xfrm>
              <a:off x="7441521" y="2795751"/>
              <a:ext cx="1802716" cy="1061874"/>
            </a:xfrm>
            <a:prstGeom prst="rect">
              <a:avLst/>
            </a:prstGeom>
          </p:spPr>
        </p:pic>
        <p:pic>
          <p:nvPicPr>
            <p:cNvPr id="6" name="图片 5">
              <a:extLst>
                <a:ext uri="{FF2B5EF4-FFF2-40B4-BE49-F238E27FC236}">
                  <a16:creationId xmlns:a16="http://schemas.microsoft.com/office/drawing/2014/main" id="{74D3C1A8-CA50-CA46-9469-BC9276D36E0C}"/>
                </a:ext>
              </a:extLst>
            </p:cNvPr>
            <p:cNvPicPr>
              <a:picLocks noChangeAspect="1"/>
            </p:cNvPicPr>
            <p:nvPr/>
          </p:nvPicPr>
          <p:blipFill>
            <a:blip r:embed="rId4"/>
            <a:stretch>
              <a:fillRect/>
            </a:stretch>
          </p:blipFill>
          <p:spPr>
            <a:xfrm>
              <a:off x="9622065" y="2776024"/>
              <a:ext cx="1613494" cy="1071737"/>
            </a:xfrm>
            <a:prstGeom prst="rect">
              <a:avLst/>
            </a:prstGeom>
          </p:spPr>
        </p:pic>
        <p:pic>
          <p:nvPicPr>
            <p:cNvPr id="7" name="图片 6">
              <a:extLst>
                <a:ext uri="{FF2B5EF4-FFF2-40B4-BE49-F238E27FC236}">
                  <a16:creationId xmlns:a16="http://schemas.microsoft.com/office/drawing/2014/main" id="{C03441C8-5A21-1747-8EB5-6DB7F389603A}"/>
                </a:ext>
              </a:extLst>
            </p:cNvPr>
            <p:cNvPicPr>
              <a:picLocks noChangeAspect="1"/>
            </p:cNvPicPr>
            <p:nvPr/>
          </p:nvPicPr>
          <p:blipFill>
            <a:blip r:embed="rId5"/>
            <a:stretch>
              <a:fillRect/>
            </a:stretch>
          </p:blipFill>
          <p:spPr>
            <a:xfrm>
              <a:off x="5305550" y="2795751"/>
              <a:ext cx="1905000" cy="1066800"/>
            </a:xfrm>
            <a:prstGeom prst="rect">
              <a:avLst/>
            </a:prstGeom>
          </p:spPr>
        </p:pic>
        <p:pic>
          <p:nvPicPr>
            <p:cNvPr id="8" name="图片 7">
              <a:extLst>
                <a:ext uri="{FF2B5EF4-FFF2-40B4-BE49-F238E27FC236}">
                  <a16:creationId xmlns:a16="http://schemas.microsoft.com/office/drawing/2014/main" id="{741C7640-0941-AC45-8058-10C6BFB3BB40}"/>
                </a:ext>
              </a:extLst>
            </p:cNvPr>
            <p:cNvPicPr>
              <a:picLocks noChangeAspect="1"/>
            </p:cNvPicPr>
            <p:nvPr/>
          </p:nvPicPr>
          <p:blipFill>
            <a:blip r:embed="rId6"/>
            <a:stretch>
              <a:fillRect/>
            </a:stretch>
          </p:blipFill>
          <p:spPr>
            <a:xfrm>
              <a:off x="3387778" y="2786534"/>
              <a:ext cx="1613495" cy="1071738"/>
            </a:xfrm>
            <a:prstGeom prst="rect">
              <a:avLst/>
            </a:prstGeom>
          </p:spPr>
        </p:pic>
      </p:grpSp>
    </p:spTree>
    <p:extLst>
      <p:ext uri="{BB962C8B-B14F-4D97-AF65-F5344CB8AC3E}">
        <p14:creationId xmlns:p14="http://schemas.microsoft.com/office/powerpoint/2010/main" val="210125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的广泛应用：游戏</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在游戏中通过强化学习技术进行对战，设计新的策略，提升游戏体验。</a:t>
            </a:r>
          </a:p>
        </p:txBody>
      </p:sp>
      <p:pic>
        <p:nvPicPr>
          <p:cNvPr id="2" name="图片 1">
            <a:extLst>
              <a:ext uri="{FF2B5EF4-FFF2-40B4-BE49-F238E27FC236}">
                <a16:creationId xmlns:a16="http://schemas.microsoft.com/office/drawing/2014/main" id="{734AFC58-463F-914E-98D9-B6F5273917E2}"/>
              </a:ext>
            </a:extLst>
          </p:cNvPr>
          <p:cNvPicPr>
            <a:picLocks noChangeAspect="1"/>
          </p:cNvPicPr>
          <p:nvPr/>
        </p:nvPicPr>
        <p:blipFill>
          <a:blip r:embed="rId2"/>
          <a:stretch>
            <a:fillRect/>
          </a:stretch>
        </p:blipFill>
        <p:spPr>
          <a:xfrm>
            <a:off x="1070292" y="2233452"/>
            <a:ext cx="10056177" cy="3687264"/>
          </a:xfrm>
          <a:prstGeom prst="rect">
            <a:avLst/>
          </a:prstGeom>
        </p:spPr>
      </p:pic>
    </p:spTree>
    <p:extLst>
      <p:ext uri="{BB962C8B-B14F-4D97-AF65-F5344CB8AC3E}">
        <p14:creationId xmlns:p14="http://schemas.microsoft.com/office/powerpoint/2010/main" val="324587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的广泛应用：安防</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a:t>
            </a:r>
            <a:r>
              <a:rPr lang="en-US" altLang="zh-CN" dirty="0"/>
              <a:t>AI</a:t>
            </a:r>
            <a:r>
              <a:rPr lang="zh-CN" altLang="en-US" dirty="0"/>
              <a:t>技术与安防软硬件的结合</a:t>
            </a:r>
            <a:r>
              <a:rPr lang="en-US" altLang="zh-CN" dirty="0"/>
              <a:t>,</a:t>
            </a:r>
            <a:r>
              <a:rPr lang="zh-CN" altLang="en-US" dirty="0"/>
              <a:t>实现事前预防、事中相应预警、事后追查、省时省力的安防管控</a:t>
            </a:r>
            <a:r>
              <a:rPr lang="en-US" altLang="zh-CN" dirty="0"/>
              <a:t>,</a:t>
            </a:r>
            <a:r>
              <a:rPr lang="zh-CN" altLang="en-US" dirty="0"/>
              <a:t>解决了传统安防只能事后取证</a:t>
            </a:r>
            <a:r>
              <a:rPr lang="en-US" altLang="zh-CN" dirty="0"/>
              <a:t>,</a:t>
            </a:r>
            <a:r>
              <a:rPr lang="zh-CN" altLang="en-US" dirty="0"/>
              <a:t>且取证难的痛点。</a:t>
            </a:r>
          </a:p>
        </p:txBody>
      </p:sp>
      <p:pic>
        <p:nvPicPr>
          <p:cNvPr id="2" name="图片 1">
            <a:extLst>
              <a:ext uri="{FF2B5EF4-FFF2-40B4-BE49-F238E27FC236}">
                <a16:creationId xmlns:a16="http://schemas.microsoft.com/office/drawing/2014/main" id="{2624A44B-81BC-0048-8D21-AB0CB719B1CA}"/>
              </a:ext>
            </a:extLst>
          </p:cNvPr>
          <p:cNvPicPr>
            <a:picLocks noChangeAspect="1"/>
          </p:cNvPicPr>
          <p:nvPr/>
        </p:nvPicPr>
        <p:blipFill>
          <a:blip r:embed="rId2"/>
          <a:stretch>
            <a:fillRect/>
          </a:stretch>
        </p:blipFill>
        <p:spPr>
          <a:xfrm>
            <a:off x="1478007" y="2641459"/>
            <a:ext cx="9240748" cy="3658127"/>
          </a:xfrm>
          <a:prstGeom prst="rect">
            <a:avLst/>
          </a:prstGeom>
        </p:spPr>
      </p:pic>
    </p:spTree>
    <p:extLst>
      <p:ext uri="{BB962C8B-B14F-4D97-AF65-F5344CB8AC3E}">
        <p14:creationId xmlns:p14="http://schemas.microsoft.com/office/powerpoint/2010/main" val="13510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BD9F143-465F-0949-BE7A-AF3162D1F356}"/>
              </a:ext>
            </a:extLst>
          </p:cNvPr>
          <p:cNvSpPr>
            <a:spLocks noGrp="1"/>
          </p:cNvSpPr>
          <p:nvPr>
            <p:ph type="title"/>
          </p:nvPr>
        </p:nvSpPr>
        <p:spPr/>
        <p:txBody>
          <a:bodyPr/>
          <a:lstStyle/>
          <a:p>
            <a:r>
              <a:rPr lang="zh-CN" altLang="en-US" dirty="0"/>
              <a:t>移动应用</a:t>
            </a:r>
          </a:p>
        </p:txBody>
      </p:sp>
      <p:pic>
        <p:nvPicPr>
          <p:cNvPr id="10" name="图片 9">
            <a:extLst>
              <a:ext uri="{FF2B5EF4-FFF2-40B4-BE49-F238E27FC236}">
                <a16:creationId xmlns:a16="http://schemas.microsoft.com/office/drawing/2014/main" id="{D71643D0-3FF8-FE45-844A-F77232F34D04}"/>
              </a:ext>
            </a:extLst>
          </p:cNvPr>
          <p:cNvPicPr>
            <a:picLocks noChangeAspect="1"/>
          </p:cNvPicPr>
          <p:nvPr/>
        </p:nvPicPr>
        <p:blipFill rotWithShape="1">
          <a:blip r:embed="rId2"/>
          <a:srcRect r="68453" b="10157"/>
          <a:stretch/>
        </p:blipFill>
        <p:spPr>
          <a:xfrm>
            <a:off x="1028945" y="1381878"/>
            <a:ext cx="2346960" cy="4939416"/>
          </a:xfrm>
          <a:prstGeom prst="rect">
            <a:avLst/>
          </a:prstGeom>
        </p:spPr>
      </p:pic>
      <p:pic>
        <p:nvPicPr>
          <p:cNvPr id="11" name="图片 10">
            <a:extLst>
              <a:ext uri="{FF2B5EF4-FFF2-40B4-BE49-F238E27FC236}">
                <a16:creationId xmlns:a16="http://schemas.microsoft.com/office/drawing/2014/main" id="{B02C40D3-8C2C-8B41-8631-8CFB77F9880C}"/>
              </a:ext>
            </a:extLst>
          </p:cNvPr>
          <p:cNvPicPr>
            <a:picLocks noChangeAspect="1"/>
          </p:cNvPicPr>
          <p:nvPr/>
        </p:nvPicPr>
        <p:blipFill rotWithShape="1">
          <a:blip r:embed="rId2"/>
          <a:srcRect l="68601" r="-148" b="10157"/>
          <a:stretch/>
        </p:blipFill>
        <p:spPr>
          <a:xfrm>
            <a:off x="3411992" y="1381878"/>
            <a:ext cx="2346960" cy="4939416"/>
          </a:xfrm>
          <a:prstGeom prst="rect">
            <a:avLst/>
          </a:prstGeom>
        </p:spPr>
      </p:pic>
      <p:pic>
        <p:nvPicPr>
          <p:cNvPr id="12" name="图片 11">
            <a:extLst>
              <a:ext uri="{FF2B5EF4-FFF2-40B4-BE49-F238E27FC236}">
                <a16:creationId xmlns:a16="http://schemas.microsoft.com/office/drawing/2014/main" id="{8C940B44-C702-3C43-9072-351E074C6616}"/>
              </a:ext>
            </a:extLst>
          </p:cNvPr>
          <p:cNvPicPr>
            <a:picLocks noChangeAspect="1"/>
          </p:cNvPicPr>
          <p:nvPr/>
        </p:nvPicPr>
        <p:blipFill rotWithShape="1">
          <a:blip r:embed="rId3"/>
          <a:srcRect r="50081"/>
          <a:stretch/>
        </p:blipFill>
        <p:spPr>
          <a:xfrm>
            <a:off x="5925670" y="1377459"/>
            <a:ext cx="2472294" cy="4896000"/>
          </a:xfrm>
          <a:prstGeom prst="rect">
            <a:avLst/>
          </a:prstGeom>
          <a:ln>
            <a:solidFill>
              <a:schemeClr val="bg1">
                <a:lumMod val="50000"/>
              </a:schemeClr>
            </a:solidFill>
          </a:ln>
        </p:spPr>
      </p:pic>
      <p:pic>
        <p:nvPicPr>
          <p:cNvPr id="13" name="图片 12">
            <a:extLst>
              <a:ext uri="{FF2B5EF4-FFF2-40B4-BE49-F238E27FC236}">
                <a16:creationId xmlns:a16="http://schemas.microsoft.com/office/drawing/2014/main" id="{6E53B602-C890-854A-A082-640D4A4146A1}"/>
              </a:ext>
            </a:extLst>
          </p:cNvPr>
          <p:cNvPicPr>
            <a:picLocks noChangeAspect="1"/>
          </p:cNvPicPr>
          <p:nvPr/>
        </p:nvPicPr>
        <p:blipFill rotWithShape="1">
          <a:blip r:embed="rId3"/>
          <a:srcRect l="50081"/>
          <a:stretch/>
        </p:blipFill>
        <p:spPr>
          <a:xfrm>
            <a:off x="8564682" y="1377459"/>
            <a:ext cx="2472295" cy="4896000"/>
          </a:xfrm>
          <a:prstGeom prst="rect">
            <a:avLst/>
          </a:prstGeom>
          <a:ln>
            <a:solidFill>
              <a:schemeClr val="bg1">
                <a:lumMod val="50000"/>
              </a:schemeClr>
            </a:solidFill>
          </a:ln>
        </p:spPr>
      </p:pic>
    </p:spTree>
    <p:extLst>
      <p:ext uri="{BB962C8B-B14F-4D97-AF65-F5344CB8AC3E}">
        <p14:creationId xmlns:p14="http://schemas.microsoft.com/office/powerpoint/2010/main" val="239822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学习方法</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1007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的学习范式</a:t>
            </a:r>
          </a:p>
        </p:txBody>
      </p:sp>
      <p:pic>
        <p:nvPicPr>
          <p:cNvPr id="6" name="图片 5">
            <a:extLst>
              <a:ext uri="{FF2B5EF4-FFF2-40B4-BE49-F238E27FC236}">
                <a16:creationId xmlns:a16="http://schemas.microsoft.com/office/drawing/2014/main" id="{D21762A4-26DB-A148-9660-9DF20512A4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40165" y="638382"/>
            <a:ext cx="6926071" cy="5661203"/>
          </a:xfrm>
          <a:prstGeom prst="rect">
            <a:avLst/>
          </a:prstGeom>
        </p:spPr>
      </p:pic>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623635" y="1360170"/>
            <a:ext cx="4557965" cy="4994910"/>
          </a:xfrm>
        </p:spPr>
        <p:txBody>
          <a:bodyPr/>
          <a:lstStyle/>
          <a:p>
            <a:r>
              <a:rPr lang="zh-CN" altLang="en-US" dirty="0"/>
              <a:t>机器学习主要研究内容如何“学习”，因此学术圈提出了非常多的“学习”方法和范式，例如迁移学习、强化学习等，都属于 </a:t>
            </a:r>
            <a:r>
              <a:rPr lang="en-US" altLang="zh-CN" dirty="0"/>
              <a:t>AI</a:t>
            </a:r>
            <a:r>
              <a:rPr lang="zh-CN" altLang="en-US" dirty="0"/>
              <a:t> 的学习范式。</a:t>
            </a:r>
            <a:br>
              <a:rPr lang="zh-CN" altLang="en-US" dirty="0"/>
            </a:br>
            <a:endParaRPr lang="zh-CN" altLang="en-US" dirty="0"/>
          </a:p>
        </p:txBody>
      </p:sp>
    </p:spTree>
    <p:extLst>
      <p:ext uri="{BB962C8B-B14F-4D97-AF65-F5344CB8AC3E}">
        <p14:creationId xmlns:p14="http://schemas.microsoft.com/office/powerpoint/2010/main" val="413580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深度学习的基本流程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1901" y="1360170"/>
            <a:ext cx="4253164" cy="4994910"/>
          </a:xfrm>
        </p:spPr>
        <p:txBody>
          <a:bodyPr/>
          <a:lstStyle/>
          <a:p>
            <a:r>
              <a:rPr lang="zh-CN" altLang="en-US" sz="1800" b="1" dirty="0"/>
              <a:t>训练</a:t>
            </a:r>
            <a:r>
              <a:rPr lang="zh-CN" altLang="en-US" sz="1800" dirty="0"/>
              <a:t>通过设计合适 </a:t>
            </a:r>
            <a:r>
              <a:rPr lang="en-US" altLang="zh-CN" sz="1800" dirty="0"/>
              <a:t>AI</a:t>
            </a:r>
            <a:r>
              <a:rPr lang="zh-CN" altLang="en-US" sz="1800" dirty="0"/>
              <a:t> 模型结构以及损失函数和优化算法，将数据集以 </a:t>
            </a:r>
            <a:r>
              <a:rPr lang="en-US" altLang="zh-CN" sz="1800" dirty="0"/>
              <a:t>mini-batch</a:t>
            </a:r>
            <a:r>
              <a:rPr lang="zh-CN" altLang="en-US" sz="1800" dirty="0"/>
              <a:t> 反复进行前向计算并计算损失，反向计算梯度利用优化函数来更新模型，使得损失函数最小。训练过程最重要是梯度计算和反向传播。</a:t>
            </a:r>
          </a:p>
          <a:p>
            <a:r>
              <a:rPr lang="zh-CN" altLang="en-US" sz="1800" b="1" dirty="0"/>
              <a:t>推理</a:t>
            </a:r>
            <a:r>
              <a:rPr lang="zh-CN" altLang="en-US" sz="1800" dirty="0"/>
              <a:t>在训练好的模型结构和参数基础上，一次前向传播得到模型输出过程。相对于训练，推理不涉及梯度和损失优化。最终目标是将训练好的模型部署生产环境中。</a:t>
            </a:r>
            <a:br>
              <a:rPr lang="zh-CN" altLang="en-US" sz="1800" dirty="0"/>
            </a:br>
            <a:endParaRPr kumimoji="1" lang="zh-CN" altLang="en-US" sz="1800" dirty="0"/>
          </a:p>
          <a:p>
            <a:endParaRPr lang="zh-CN" altLang="en-US" sz="1800" dirty="0"/>
          </a:p>
        </p:txBody>
      </p:sp>
      <p:pic>
        <p:nvPicPr>
          <p:cNvPr id="6" name="内容占位符 5">
            <a:extLst>
              <a:ext uri="{FF2B5EF4-FFF2-40B4-BE49-F238E27FC236}">
                <a16:creationId xmlns:a16="http://schemas.microsoft.com/office/drawing/2014/main" id="{4781D24C-6D34-D447-98C0-F246A69719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7990" y="1557114"/>
            <a:ext cx="6473091" cy="4433781"/>
          </a:xfrm>
          <a:prstGeom prst="rect">
            <a:avLst/>
          </a:prstGeom>
        </p:spPr>
      </p:pic>
    </p:spTree>
    <p:extLst>
      <p:ext uri="{BB962C8B-B14F-4D97-AF65-F5344CB8AC3E}">
        <p14:creationId xmlns:p14="http://schemas.microsoft.com/office/powerpoint/2010/main" val="467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的学习方法：特征与样本</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确定深度学习模型的输入特征（</a:t>
            </a:r>
            <a:r>
              <a:rPr lang="en-US" altLang="zh-CN" dirty="0"/>
              <a:t>Feature</a:t>
            </a:r>
            <a:r>
              <a:rPr lang="zh-CN" altLang="en-US" dirty="0"/>
              <a:t>）与输出标签（</a:t>
            </a:r>
            <a:r>
              <a:rPr lang="en-US" altLang="zh-CN" dirty="0"/>
              <a:t>Label</a:t>
            </a:r>
            <a:r>
              <a:rPr lang="zh-CN" altLang="en-US" dirty="0"/>
              <a:t>）数据样本（</a:t>
            </a:r>
            <a:r>
              <a:rPr lang="en-US" altLang="zh-CN" dirty="0"/>
              <a:t>Sample</a:t>
            </a:r>
            <a:r>
              <a:rPr lang="zh-CN" altLang="en-US" dirty="0"/>
              <a:t>）：</a:t>
            </a:r>
            <a:endParaRPr lang="en-US" altLang="zh-CN" dirty="0"/>
          </a:p>
          <a:p>
            <a:pPr lvl="1"/>
            <a:r>
              <a:rPr lang="zh-CN" altLang="en-US" dirty="0"/>
              <a:t>给模型输入图片，输出是图片类别。用户需要提前准备好模型输入输出数据，进而展开后续的训练。</a:t>
            </a:r>
          </a:p>
          <a:p>
            <a:endParaRPr lang="zh-CN" altLang="en-US" dirty="0"/>
          </a:p>
        </p:txBody>
      </p:sp>
      <p:pic>
        <p:nvPicPr>
          <p:cNvPr id="6" name="图片 5">
            <a:extLst>
              <a:ext uri="{FF2B5EF4-FFF2-40B4-BE49-F238E27FC236}">
                <a16:creationId xmlns:a16="http://schemas.microsoft.com/office/drawing/2014/main" id="{217BA93D-6C98-F64C-8E6F-D29F24D2FDB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23074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的学习方法：确定神经网络模型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设计模型结构：开发者通过 </a:t>
                </a:r>
                <a:r>
                  <a:rPr lang="en-US" altLang="zh-CN" dirty="0"/>
                  <a:t>AI</a:t>
                </a:r>
                <a:r>
                  <a:rPr lang="zh-CN" altLang="en-US" dirty="0"/>
                  <a:t> 框架开发了神经网络模型结构，实线代表权重、圆代表对输入特征数据计算的操作。其中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 表示权重，即可以被学习和更新的数值。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r="-4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8504B7A-46DD-3345-94AF-7892872F27B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258976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训练过程就是根据用户给定的带有标签的数据集，不断通过梯度下降算法，学习出给定数据集下最优的模型权重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𝑛</m:t>
                        </m:r>
                      </m:sub>
                    </m:sSub>
                  </m:oMath>
                </a14:m>
                <a:r>
                  <a:rPr lang="zh-CN" altLang="en-US" dirty="0"/>
                  <a:t> 的取值。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9DF537-A9FF-5046-A7DE-7F3889F23C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80427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272761" y="1360169"/>
            <a:ext cx="4511889" cy="4994910"/>
          </a:xfrm>
        </p:spPr>
        <p:txBody>
          <a:bodyPr anchor="ctr"/>
          <a:lstStyle/>
          <a:p>
            <a:pPr marL="457200" indent="-457200">
              <a:buFont typeface="+mj-lt"/>
              <a:buAutoNum type="arabicPeriod"/>
            </a:pPr>
            <a:r>
              <a:rPr lang="zh-CN" altLang="en-US" dirty="0"/>
              <a:t>前向传播（</a:t>
            </a:r>
            <a:r>
              <a:rPr lang="en-US" altLang="zh-CN" dirty="0"/>
              <a:t>Forward Propagation</a:t>
            </a:r>
            <a:r>
              <a:rPr lang="zh-CN" altLang="en-US" dirty="0"/>
              <a:t>）：</a:t>
            </a:r>
            <a:endParaRPr lang="en-US" altLang="zh-CN" dirty="0"/>
          </a:p>
          <a:p>
            <a:pPr marL="401638" lvl="1" indent="0">
              <a:buNone/>
              <a:tabLst>
                <a:tab pos="485775" algn="l"/>
              </a:tabLst>
            </a:pPr>
            <a:r>
              <a:rPr lang="zh-CN" altLang="en-US" dirty="0"/>
              <a:t>输入到输出各层计算（如卷积、池化层等），产生输出并完成损失函数计算。</a:t>
            </a:r>
          </a:p>
          <a:p>
            <a:pPr marL="457200" indent="-457200">
              <a:buFont typeface="+mj-lt"/>
              <a:buAutoNum type="arabicPeriod"/>
            </a:pPr>
            <a:r>
              <a:rPr lang="zh-CN" altLang="en-US" dirty="0"/>
              <a:t>反向传播（</a:t>
            </a:r>
            <a:r>
              <a:rPr lang="en-US" altLang="zh-CN" dirty="0"/>
              <a:t>Back Propagation</a:t>
            </a:r>
            <a:r>
              <a:rPr lang="zh-CN" altLang="en-US" dirty="0"/>
              <a:t>）：</a:t>
            </a:r>
            <a:endParaRPr lang="en-US" altLang="zh-CN" dirty="0"/>
          </a:p>
          <a:p>
            <a:pPr marL="401638" lvl="1" indent="0">
              <a:buNone/>
              <a:tabLst>
                <a:tab pos="485775" algn="l"/>
              </a:tabLst>
            </a:pPr>
            <a:r>
              <a:rPr lang="zh-CN" altLang="en-US" dirty="0"/>
              <a:t>由输出到输入反向完成整个模型中各层的权重和输出对损失函数的梯度求解。</a:t>
            </a:r>
          </a:p>
          <a:p>
            <a:pPr marL="457200" indent="-457200">
              <a:buFont typeface="+mj-lt"/>
              <a:buAutoNum type="arabicPeriod"/>
            </a:pPr>
            <a:r>
              <a:rPr lang="zh-CN" altLang="en-US" dirty="0"/>
              <a:t>梯度更新（</a:t>
            </a:r>
            <a:r>
              <a:rPr lang="en-US" altLang="zh-CN" dirty="0"/>
              <a:t>Weight Update</a:t>
            </a:r>
            <a:r>
              <a:rPr lang="zh-CN" altLang="en-US" dirty="0"/>
              <a:t>）：</a:t>
            </a:r>
            <a:endParaRPr lang="en-US" altLang="zh-CN" dirty="0"/>
          </a:p>
          <a:p>
            <a:pPr marL="401638" lvl="1" indent="0">
              <a:buNone/>
              <a:tabLst>
                <a:tab pos="485775" algn="l"/>
              </a:tabLst>
            </a:pPr>
            <a:r>
              <a:rPr lang="zh-CN" altLang="en-US" dirty="0"/>
              <a:t>根据指定的指定学习率，对模型权重通过梯度下降算法完成权重的更新。</a:t>
            </a:r>
          </a:p>
        </p:txBody>
      </p:sp>
      <p:pic>
        <p:nvPicPr>
          <p:cNvPr id="6" name="图片 5">
            <a:extLst>
              <a:ext uri="{FF2B5EF4-FFF2-40B4-BE49-F238E27FC236}">
                <a16:creationId xmlns:a16="http://schemas.microsoft.com/office/drawing/2014/main" id="{C789598C-AED0-7E40-8ECB-ECF181918D0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911191" y="1975740"/>
            <a:ext cx="6895853" cy="3763767"/>
          </a:xfrm>
          <a:prstGeom prst="rect">
            <a:avLst/>
          </a:prstGeom>
        </p:spPr>
      </p:pic>
    </p:spTree>
    <p:extLst>
      <p:ext uri="{BB962C8B-B14F-4D97-AF65-F5344CB8AC3E}">
        <p14:creationId xmlns:p14="http://schemas.microsoft.com/office/powerpoint/2010/main" val="27568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当完成模型训练，意味着在给定的数据集上，模型已经达到最佳或者满足需求的预测效果。如果 </a:t>
            </a:r>
            <a:r>
              <a:rPr lang="en-US" altLang="zh-CN" dirty="0"/>
              <a:t>AI</a:t>
            </a:r>
            <a:r>
              <a:rPr lang="zh-CN" altLang="en-US" dirty="0"/>
              <a:t> 算法工程师对模型预测效果满意，就可以进入模型部署进行推理和使用模型。推理（</a:t>
            </a:r>
            <a:r>
              <a:rPr lang="en-US" altLang="zh-CN" dirty="0"/>
              <a:t>Inference</a:t>
            </a:r>
            <a:r>
              <a:rPr lang="zh-CN" altLang="en-US" dirty="0"/>
              <a:t>）只需要执行训练过程中的前向传播过程。</a:t>
            </a:r>
          </a:p>
        </p:txBody>
      </p:sp>
      <p:pic>
        <p:nvPicPr>
          <p:cNvPr id="3" name="图片 2">
            <a:extLst>
              <a:ext uri="{FF2B5EF4-FFF2-40B4-BE49-F238E27FC236}">
                <a16:creationId xmlns:a16="http://schemas.microsoft.com/office/drawing/2014/main" id="{322E57DA-31F6-4447-B02E-F63E07D955B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997675" y="3331206"/>
            <a:ext cx="8201411" cy="2166624"/>
          </a:xfrm>
          <a:prstGeom prst="rect">
            <a:avLst/>
          </a:prstGeom>
        </p:spPr>
      </p:pic>
    </p:spTree>
    <p:extLst>
      <p:ext uri="{BB962C8B-B14F-4D97-AF65-F5344CB8AC3E}">
        <p14:creationId xmlns:p14="http://schemas.microsoft.com/office/powerpoint/2010/main" val="198806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由输入到输出完成整个模型中各个层的矩阵计算（如卷积、池化层等），产生输出。输入人脸图片，输出结果为</a:t>
            </a:r>
            <a:r>
              <a:rPr lang="en-US" altLang="zh-CN" dirty="0"/>
              <a:t>4</a:t>
            </a:r>
            <a:r>
              <a:rPr lang="zh-CN" altLang="en-US" dirty="0"/>
              <a:t>个向量 </a:t>
            </a:r>
            <a:r>
              <a:rPr lang="en-US" altLang="zh-CN" dirty="0"/>
              <a:t>[0.8,</a:t>
            </a:r>
            <a:r>
              <a:rPr lang="zh-CN" altLang="en-US" dirty="0"/>
              <a:t> </a:t>
            </a:r>
            <a:r>
              <a:rPr lang="en-US" altLang="zh-CN" dirty="0"/>
              <a:t>0.04,</a:t>
            </a:r>
            <a:r>
              <a:rPr lang="zh-CN" altLang="en-US" dirty="0"/>
              <a:t> </a:t>
            </a:r>
            <a:r>
              <a:rPr lang="en-US" altLang="zh-CN" dirty="0"/>
              <a:t>0.06,</a:t>
            </a:r>
            <a:r>
              <a:rPr lang="zh-CN" altLang="en-US" dirty="0"/>
              <a:t> </a:t>
            </a:r>
            <a:r>
              <a:rPr lang="en-US" altLang="zh-CN" dirty="0"/>
              <a:t>0.03,</a:t>
            </a:r>
            <a:r>
              <a:rPr lang="zh-CN" altLang="en-US" dirty="0"/>
              <a:t> </a:t>
            </a:r>
            <a:r>
              <a:rPr lang="en-US" altLang="zh-CN" dirty="0"/>
              <a:t>0.07]</a:t>
            </a:r>
            <a:r>
              <a:rPr lang="zh-CN" altLang="en-US" dirty="0"/>
              <a:t>，向量中的各个维度编码了图像的类别可能概率，其中第一个位置的编码向量类别概率最大，后续应再转换为可读信息。</a:t>
            </a:r>
          </a:p>
        </p:txBody>
      </p:sp>
      <p:pic>
        <p:nvPicPr>
          <p:cNvPr id="6" name="图片 5">
            <a:extLst>
              <a:ext uri="{FF2B5EF4-FFF2-40B4-BE49-F238E27FC236}">
                <a16:creationId xmlns:a16="http://schemas.microsoft.com/office/drawing/2014/main" id="{1EB4C552-5F42-DF46-A935-D8921411A68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923247" y="3367211"/>
            <a:ext cx="8201411" cy="2166624"/>
          </a:xfrm>
          <a:prstGeom prst="rect">
            <a:avLst/>
          </a:prstGeom>
        </p:spPr>
      </p:pic>
    </p:spTree>
    <p:extLst>
      <p:ext uri="{BB962C8B-B14F-4D97-AF65-F5344CB8AC3E}">
        <p14:creationId xmlns:p14="http://schemas.microsoft.com/office/powerpoint/2010/main" val="33888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与 </a:t>
            </a:r>
            <a:r>
              <a:rPr lang="en-US" altLang="zh-CN" dirty="0"/>
              <a:t>AI</a:t>
            </a:r>
            <a:r>
              <a:rPr lang="zh-CN" altLang="en-US" dirty="0"/>
              <a:t> 系统关系？</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sz="2000" dirty="0"/>
              <a:t> </a:t>
            </a:r>
            <a:r>
              <a:rPr lang="en-US" altLang="zh-CN" sz="2000" dirty="0"/>
              <a:t>AI</a:t>
            </a:r>
            <a:r>
              <a:rPr lang="zh-CN" altLang="en-US" sz="2000" dirty="0"/>
              <a:t>  系统：围绕训练和推理负载的全生命周期的开发与执行各个环节，提供给算法工程师软件上便捷的模型设计和开发体验，极致的硬件执行性能。</a:t>
            </a:r>
            <a:endParaRPr lang="en-US" altLang="zh-CN" sz="2000" dirty="0"/>
          </a:p>
          <a:p>
            <a:r>
              <a:rPr lang="zh-CN" altLang="en-US" sz="2000" dirty="0"/>
              <a:t>保证安全性、应对海量规模数据、更大模型结构、多租户执行环境、利用 </a:t>
            </a:r>
            <a:r>
              <a:rPr lang="en-US" altLang="zh-CN" sz="2000" dirty="0"/>
              <a:t>AI</a:t>
            </a:r>
            <a:r>
              <a:rPr lang="zh-CN" altLang="en-US" sz="2000" dirty="0"/>
              <a:t> 加速器硬件特性、挖掘硬件和集群极致算力。</a:t>
            </a:r>
          </a:p>
        </p:txBody>
      </p:sp>
    </p:spTree>
    <p:extLst>
      <p:ext uri="{BB962C8B-B14F-4D97-AF65-F5344CB8AC3E}">
        <p14:creationId xmlns:p14="http://schemas.microsoft.com/office/powerpoint/2010/main" val="368308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基本理论奠定</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3774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529F60-3A40-8C47-9A0F-2D5A54E1B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1" y="1181486"/>
            <a:ext cx="10896600" cy="5118100"/>
          </a:xfrm>
          <a:prstGeom prst="rect">
            <a:avLst/>
          </a:prstGeom>
        </p:spPr>
      </p:pic>
      <p:sp>
        <p:nvSpPr>
          <p:cNvPr id="5" name="标题 4">
            <a:extLst>
              <a:ext uri="{FF2B5EF4-FFF2-40B4-BE49-F238E27FC236}">
                <a16:creationId xmlns:a16="http://schemas.microsoft.com/office/drawing/2014/main" id="{FD78BFF4-76EE-8142-9091-1FF3E772C311}"/>
              </a:ext>
            </a:extLst>
          </p:cNvPr>
          <p:cNvSpPr>
            <a:spLocks noGrp="1"/>
          </p:cNvSpPr>
          <p:nvPr>
            <p:ph type="title"/>
          </p:nvPr>
        </p:nvSpPr>
        <p:spPr/>
        <p:txBody>
          <a:bodyPr/>
          <a:lstStyle/>
          <a:p>
            <a:r>
              <a:rPr lang="en-US" altLang="zh-CN" dirty="0"/>
              <a:t>AI</a:t>
            </a:r>
            <a:r>
              <a:rPr lang="zh-CN" altLang="en-US" dirty="0"/>
              <a:t> 的发展历程</a:t>
            </a:r>
          </a:p>
        </p:txBody>
      </p:sp>
    </p:spTree>
    <p:extLst>
      <p:ext uri="{BB962C8B-B14F-4D97-AF65-F5344CB8AC3E}">
        <p14:creationId xmlns:p14="http://schemas.microsoft.com/office/powerpoint/2010/main" val="212490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88950" indent="-488950"/>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历史，现状与发展</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The widespread application of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的广泛应用</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Learning methods for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的学习方法</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marL="696306" lvl="1" indent="-457200">
              <a:buFont typeface="+mj-lt"/>
              <a:buAutoNum type="arabicPeriod"/>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9AC6F5-5E72-9344-838B-E17A47F2D5E5}"/>
              </a:ext>
            </a:extLst>
          </p:cNvPr>
          <p:cNvSpPr>
            <a:spLocks noGrp="1"/>
          </p:cNvSpPr>
          <p:nvPr>
            <p:ph type="title"/>
          </p:nvPr>
        </p:nvSpPr>
        <p:spPr/>
        <p:txBody>
          <a:bodyPr/>
          <a:lstStyle/>
          <a:p>
            <a:r>
              <a:rPr lang="en-US" altLang="zh-CN" dirty="0"/>
              <a:t>Frank </a:t>
            </a:r>
            <a:r>
              <a:rPr lang="en-US" altLang="zh-CN" dirty="0" err="1"/>
              <a:t>Rosenblat</a:t>
            </a:r>
            <a:r>
              <a:rPr lang="en-US" altLang="zh-CN" dirty="0"/>
              <a:t>  Perceptron</a:t>
            </a:r>
            <a:endParaRPr lang="zh-CN" altLang="en-US" dirty="0"/>
          </a:p>
        </p:txBody>
      </p:sp>
      <p:pic>
        <p:nvPicPr>
          <p:cNvPr id="6" name="图片 5">
            <a:extLst>
              <a:ext uri="{FF2B5EF4-FFF2-40B4-BE49-F238E27FC236}">
                <a16:creationId xmlns:a16="http://schemas.microsoft.com/office/drawing/2014/main" id="{856C1913-BDC4-4C42-83AC-ABFED9BF04F1}"/>
              </a:ext>
            </a:extLst>
          </p:cNvPr>
          <p:cNvPicPr>
            <a:picLocks noChangeAspect="1"/>
          </p:cNvPicPr>
          <p:nvPr/>
        </p:nvPicPr>
        <p:blipFill>
          <a:blip r:embed="rId2"/>
          <a:stretch>
            <a:fillRect/>
          </a:stretch>
        </p:blipFill>
        <p:spPr>
          <a:xfrm>
            <a:off x="1005820" y="1362798"/>
            <a:ext cx="10185121" cy="4936788"/>
          </a:xfrm>
          <a:prstGeom prst="rect">
            <a:avLst/>
          </a:prstGeom>
        </p:spPr>
      </p:pic>
    </p:spTree>
    <p:extLst>
      <p:ext uri="{BB962C8B-B14F-4D97-AF65-F5344CB8AC3E}">
        <p14:creationId xmlns:p14="http://schemas.microsoft.com/office/powerpoint/2010/main" val="95796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C412C9-85E0-2949-B1C0-9933D918D58D}"/>
              </a:ext>
            </a:extLst>
          </p:cNvPr>
          <p:cNvSpPr>
            <a:spLocks noGrp="1"/>
          </p:cNvSpPr>
          <p:nvPr>
            <p:ph type="title"/>
          </p:nvPr>
        </p:nvSpPr>
        <p:spPr/>
        <p:txBody>
          <a:bodyPr/>
          <a:lstStyle/>
          <a:p>
            <a:r>
              <a:rPr lang="en-US" altLang="zh-CN" dirty="0"/>
              <a:t>Geoff Hinton</a:t>
            </a:r>
            <a:r>
              <a:rPr lang="zh-CN" altLang="en-US" dirty="0"/>
              <a:t> </a:t>
            </a:r>
          </a:p>
        </p:txBody>
      </p:sp>
      <p:pic>
        <p:nvPicPr>
          <p:cNvPr id="6" name="图片 5">
            <a:extLst>
              <a:ext uri="{FF2B5EF4-FFF2-40B4-BE49-F238E27FC236}">
                <a16:creationId xmlns:a16="http://schemas.microsoft.com/office/drawing/2014/main" id="{405C3F2C-5B05-D04C-B561-CA05884DBC0A}"/>
              </a:ext>
            </a:extLst>
          </p:cNvPr>
          <p:cNvPicPr>
            <a:picLocks noChangeAspect="1"/>
          </p:cNvPicPr>
          <p:nvPr/>
        </p:nvPicPr>
        <p:blipFill>
          <a:blip r:embed="rId2"/>
          <a:stretch>
            <a:fillRect/>
          </a:stretch>
        </p:blipFill>
        <p:spPr>
          <a:xfrm>
            <a:off x="7247996" y="1368067"/>
            <a:ext cx="3736553" cy="4994910"/>
          </a:xfrm>
          <a:prstGeom prst="rect">
            <a:avLst/>
          </a:prstGeom>
        </p:spPr>
      </p:pic>
      <p:pic>
        <p:nvPicPr>
          <p:cNvPr id="7" name="图片 6">
            <a:extLst>
              <a:ext uri="{FF2B5EF4-FFF2-40B4-BE49-F238E27FC236}">
                <a16:creationId xmlns:a16="http://schemas.microsoft.com/office/drawing/2014/main" id="{74D96460-A465-5D4F-815F-0EADCE42A873}"/>
              </a:ext>
            </a:extLst>
          </p:cNvPr>
          <p:cNvPicPr>
            <a:picLocks noChangeAspect="1"/>
          </p:cNvPicPr>
          <p:nvPr/>
        </p:nvPicPr>
        <p:blipFill rotWithShape="1">
          <a:blip r:embed="rId3"/>
          <a:srcRect l="16986" r="11325"/>
          <a:stretch/>
        </p:blipFill>
        <p:spPr>
          <a:xfrm>
            <a:off x="749732" y="1368067"/>
            <a:ext cx="6372168" cy="4994911"/>
          </a:xfrm>
          <a:prstGeom prst="rect">
            <a:avLst/>
          </a:prstGeom>
        </p:spPr>
      </p:pic>
    </p:spTree>
    <p:extLst>
      <p:ext uri="{BB962C8B-B14F-4D97-AF65-F5344CB8AC3E}">
        <p14:creationId xmlns:p14="http://schemas.microsoft.com/office/powerpoint/2010/main" val="101220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2812027-E268-7942-96B8-3CC4845D2E8E}"/>
              </a:ext>
            </a:extLst>
          </p:cNvPr>
          <p:cNvSpPr>
            <a:spLocks noGrp="1"/>
          </p:cNvSpPr>
          <p:nvPr>
            <p:ph type="title"/>
          </p:nvPr>
        </p:nvSpPr>
        <p:spPr/>
        <p:txBody>
          <a:bodyPr/>
          <a:lstStyle/>
          <a:p>
            <a:r>
              <a:rPr lang="en-US" altLang="zh-CN" dirty="0"/>
              <a:t>Alex </a:t>
            </a:r>
            <a:r>
              <a:rPr lang="en-US" altLang="zh-CN" dirty="0" err="1"/>
              <a:t>Krizhevsky</a:t>
            </a:r>
            <a:endParaRPr lang="zh-CN" altLang="en-US" dirty="0"/>
          </a:p>
        </p:txBody>
      </p:sp>
      <p:pic>
        <p:nvPicPr>
          <p:cNvPr id="6" name="图片 5">
            <a:extLst>
              <a:ext uri="{FF2B5EF4-FFF2-40B4-BE49-F238E27FC236}">
                <a16:creationId xmlns:a16="http://schemas.microsoft.com/office/drawing/2014/main" id="{40A86C16-DB69-4D4F-98DD-C7BFB16E901E}"/>
              </a:ext>
            </a:extLst>
          </p:cNvPr>
          <p:cNvPicPr>
            <a:picLocks noChangeAspect="1"/>
          </p:cNvPicPr>
          <p:nvPr/>
        </p:nvPicPr>
        <p:blipFill rotWithShape="1">
          <a:blip r:embed="rId2"/>
          <a:srcRect l="24689" r="23311"/>
          <a:stretch/>
        </p:blipFill>
        <p:spPr>
          <a:xfrm>
            <a:off x="539552" y="1561846"/>
            <a:ext cx="4211124" cy="4548554"/>
          </a:xfrm>
          <a:prstGeom prst="rect">
            <a:avLst/>
          </a:prstGeom>
        </p:spPr>
      </p:pic>
      <p:pic>
        <p:nvPicPr>
          <p:cNvPr id="7" name="图片 6">
            <a:extLst>
              <a:ext uri="{FF2B5EF4-FFF2-40B4-BE49-F238E27FC236}">
                <a16:creationId xmlns:a16="http://schemas.microsoft.com/office/drawing/2014/main" id="{B7A37924-95EB-6740-9DFA-3A9090B2618B}"/>
              </a:ext>
            </a:extLst>
          </p:cNvPr>
          <p:cNvPicPr>
            <a:picLocks noChangeAspect="1"/>
          </p:cNvPicPr>
          <p:nvPr/>
        </p:nvPicPr>
        <p:blipFill rotWithShape="1">
          <a:blip r:embed="rId3"/>
          <a:srcRect l="1430" t="4104" r="32404"/>
          <a:stretch/>
        </p:blipFill>
        <p:spPr>
          <a:xfrm>
            <a:off x="4944377" y="1561846"/>
            <a:ext cx="6410100" cy="4548554"/>
          </a:xfrm>
          <a:prstGeom prst="rect">
            <a:avLst/>
          </a:prstGeom>
        </p:spPr>
      </p:pic>
    </p:spTree>
    <p:extLst>
      <p:ext uri="{BB962C8B-B14F-4D97-AF65-F5344CB8AC3E}">
        <p14:creationId xmlns:p14="http://schemas.microsoft.com/office/powerpoint/2010/main" val="135336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99D89D-0F42-3E4A-985A-FCCBC1179C81}"/>
              </a:ext>
            </a:extLst>
          </p:cNvPr>
          <p:cNvSpPr>
            <a:spLocks noGrp="1"/>
          </p:cNvSpPr>
          <p:nvPr>
            <p:ph type="title"/>
          </p:nvPr>
        </p:nvSpPr>
        <p:spPr/>
        <p:txBody>
          <a:bodyPr/>
          <a:lstStyle/>
          <a:p>
            <a:r>
              <a:rPr lang="en-US" altLang="zh-CN" dirty="0"/>
              <a:t>ImageNet</a:t>
            </a:r>
            <a:endParaRPr lang="zh-CN" altLang="en-US" dirty="0"/>
          </a:p>
        </p:txBody>
      </p:sp>
      <p:pic>
        <p:nvPicPr>
          <p:cNvPr id="6" name="图片 5">
            <a:extLst>
              <a:ext uri="{FF2B5EF4-FFF2-40B4-BE49-F238E27FC236}">
                <a16:creationId xmlns:a16="http://schemas.microsoft.com/office/drawing/2014/main" id="{6CCF9171-6477-6548-B65F-EA0BCE24AF7F}"/>
              </a:ext>
            </a:extLst>
          </p:cNvPr>
          <p:cNvPicPr>
            <a:picLocks noChangeAspect="1"/>
          </p:cNvPicPr>
          <p:nvPr/>
        </p:nvPicPr>
        <p:blipFill rotWithShape="1">
          <a:blip r:embed="rId2"/>
          <a:srcRect l="5649" r="2781"/>
          <a:stretch/>
        </p:blipFill>
        <p:spPr>
          <a:xfrm>
            <a:off x="762310" y="1360170"/>
            <a:ext cx="10672141" cy="4994910"/>
          </a:xfrm>
          <a:prstGeom prst="rect">
            <a:avLst/>
          </a:prstGeom>
        </p:spPr>
      </p:pic>
    </p:spTree>
    <p:extLst>
      <p:ext uri="{BB962C8B-B14F-4D97-AF65-F5344CB8AC3E}">
        <p14:creationId xmlns:p14="http://schemas.microsoft.com/office/powerpoint/2010/main" val="105862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广泛应用</a:t>
            </a:r>
            <a:endParaRPr lang="zh-CN" altLang="en-US" dirty="0"/>
          </a:p>
        </p:txBody>
      </p:sp>
    </p:spTree>
    <p:extLst>
      <p:ext uri="{BB962C8B-B14F-4D97-AF65-F5344CB8AC3E}">
        <p14:creationId xmlns:p14="http://schemas.microsoft.com/office/powerpoint/2010/main" val="143868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的广泛应用：面向领域</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3" y="1323384"/>
            <a:ext cx="3178344" cy="589190"/>
          </a:xfrm>
        </p:spPr>
        <p:txBody>
          <a:bodyPr/>
          <a:lstStyle/>
          <a:p>
            <a:pPr marL="0" indent="0" algn="ctr">
              <a:lnSpc>
                <a:spcPct val="100000"/>
              </a:lnSpc>
              <a:buNone/>
            </a:pPr>
            <a:r>
              <a:rPr lang="en-US" altLang="zh-CN" sz="2800" dirty="0"/>
              <a:t>CV</a:t>
            </a:r>
            <a:endParaRPr lang="zh-CN" altLang="en-US" sz="2800" dirty="0"/>
          </a:p>
        </p:txBody>
      </p:sp>
      <p:sp>
        <p:nvSpPr>
          <p:cNvPr id="6" name="内容占位符 4">
            <a:extLst>
              <a:ext uri="{FF2B5EF4-FFF2-40B4-BE49-F238E27FC236}">
                <a16:creationId xmlns:a16="http://schemas.microsoft.com/office/drawing/2014/main" id="{26783784-1996-1642-9985-CFFF423423B8}"/>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NLP</a:t>
            </a:r>
            <a:endParaRPr lang="en-US" sz="28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Audio</a:t>
            </a:r>
            <a:endParaRPr lang="en-US" sz="2800" dirty="0"/>
          </a:p>
        </p:txBody>
      </p:sp>
      <p:pic>
        <p:nvPicPr>
          <p:cNvPr id="2" name="图片 1">
            <a:extLst>
              <a:ext uri="{FF2B5EF4-FFF2-40B4-BE49-F238E27FC236}">
                <a16:creationId xmlns:a16="http://schemas.microsoft.com/office/drawing/2014/main" id="{F70ABBC1-9D1C-A947-96A7-E05B0801D6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8" name="图片 7">
            <a:extLst>
              <a:ext uri="{FF2B5EF4-FFF2-40B4-BE49-F238E27FC236}">
                <a16:creationId xmlns:a16="http://schemas.microsoft.com/office/drawing/2014/main" id="{BC6D37C1-9018-9345-9AD0-327631DCCE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3" name="图片 2">
            <a:extLst>
              <a:ext uri="{FF2B5EF4-FFF2-40B4-BE49-F238E27FC236}">
                <a16:creationId xmlns:a16="http://schemas.microsoft.com/office/drawing/2014/main" id="{7D1E5B14-BB7D-3741-A6EA-3772388EBF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9" name="图片 8">
            <a:extLst>
              <a:ext uri="{FF2B5EF4-FFF2-40B4-BE49-F238E27FC236}">
                <a16:creationId xmlns:a16="http://schemas.microsoft.com/office/drawing/2014/main" id="{D2A4AF22-8DF0-DE4A-B0AF-47589D293A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0" name="图片 9">
            <a:extLst>
              <a:ext uri="{FF2B5EF4-FFF2-40B4-BE49-F238E27FC236}">
                <a16:creationId xmlns:a16="http://schemas.microsoft.com/office/drawing/2014/main" id="{127647EB-1F71-1148-A5C6-1FCDABC0586B}"/>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1" name="图片 10">
            <a:extLst>
              <a:ext uri="{FF2B5EF4-FFF2-40B4-BE49-F238E27FC236}">
                <a16:creationId xmlns:a16="http://schemas.microsoft.com/office/drawing/2014/main" id="{9CF4C020-F7D7-AE49-975D-A57BEF9246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70218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CV</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Classification/Detection/Segmentation</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7019161" y="1323384"/>
            <a:ext cx="477815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Generation/3D</a:t>
            </a:r>
            <a:r>
              <a:rPr lang="zh-CN" altLang="en-US" sz="2800" dirty="0"/>
              <a:t> </a:t>
            </a:r>
            <a:r>
              <a:rPr lang="en-US" altLang="zh-CN" sz="2800" dirty="0"/>
              <a:t>reconstruction</a:t>
            </a:r>
            <a:endParaRPr lang="en-US" sz="2800" dirty="0"/>
          </a:p>
        </p:txBody>
      </p:sp>
      <p:pic>
        <p:nvPicPr>
          <p:cNvPr id="12" name="图片 11">
            <a:extLst>
              <a:ext uri="{FF2B5EF4-FFF2-40B4-BE49-F238E27FC236}">
                <a16:creationId xmlns:a16="http://schemas.microsoft.com/office/drawing/2014/main" id="{440544DA-7F98-F542-BAE9-E522A751F8A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27902" y="2125140"/>
            <a:ext cx="6162085" cy="4265150"/>
          </a:xfrm>
          <a:prstGeom prst="rect">
            <a:avLst/>
          </a:prstGeom>
        </p:spPr>
      </p:pic>
      <p:grpSp>
        <p:nvGrpSpPr>
          <p:cNvPr id="15" name="组合 14">
            <a:extLst>
              <a:ext uri="{FF2B5EF4-FFF2-40B4-BE49-F238E27FC236}">
                <a16:creationId xmlns:a16="http://schemas.microsoft.com/office/drawing/2014/main" id="{4368B42F-87C4-9847-AA4A-4BFADC4B4782}"/>
              </a:ext>
            </a:extLst>
          </p:cNvPr>
          <p:cNvGrpSpPr/>
          <p:nvPr/>
        </p:nvGrpSpPr>
        <p:grpSpPr>
          <a:xfrm>
            <a:off x="7019162" y="2088354"/>
            <a:ext cx="4778154" cy="4301936"/>
            <a:chOff x="6808955" y="2088354"/>
            <a:chExt cx="4778154" cy="4301936"/>
          </a:xfrm>
        </p:grpSpPr>
        <p:pic>
          <p:nvPicPr>
            <p:cNvPr id="13" name="图片 12">
              <a:extLst>
                <a:ext uri="{FF2B5EF4-FFF2-40B4-BE49-F238E27FC236}">
                  <a16:creationId xmlns:a16="http://schemas.microsoft.com/office/drawing/2014/main" id="{4BB292CD-77E0-274A-A54F-E84D9F4D240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08955" y="2088354"/>
              <a:ext cx="4778154" cy="2820287"/>
            </a:xfrm>
            <a:prstGeom prst="rect">
              <a:avLst/>
            </a:prstGeom>
          </p:spPr>
        </p:pic>
        <p:pic>
          <p:nvPicPr>
            <p:cNvPr id="14" name="图片 13">
              <a:extLst>
                <a:ext uri="{FF2B5EF4-FFF2-40B4-BE49-F238E27FC236}">
                  <a16:creationId xmlns:a16="http://schemas.microsoft.com/office/drawing/2014/main" id="{CB362513-CC22-C44B-BBEA-3D6C27B8FBE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808955" y="4908641"/>
              <a:ext cx="4778154" cy="1481649"/>
            </a:xfrm>
            <a:prstGeom prst="rect">
              <a:avLst/>
            </a:prstGeom>
          </p:spPr>
        </p:pic>
      </p:grpSp>
    </p:spTree>
    <p:extLst>
      <p:ext uri="{BB962C8B-B14F-4D97-AF65-F5344CB8AC3E}">
        <p14:creationId xmlns:p14="http://schemas.microsoft.com/office/powerpoint/2010/main" val="2737355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NLP</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2" y="1323384"/>
            <a:ext cx="5964509" cy="589190"/>
          </a:xfrm>
        </p:spPr>
        <p:txBody>
          <a:bodyPr anchor="ctr"/>
          <a:lstStyle/>
          <a:p>
            <a:pPr marL="0" indent="0" algn="ctr">
              <a:lnSpc>
                <a:spcPct val="100000"/>
              </a:lnSpc>
              <a:buNone/>
            </a:pPr>
            <a:r>
              <a:rPr lang="en-US" altLang="zh-CN" sz="2400" dirty="0"/>
              <a:t>Dialogue/Prompt/Info</a:t>
            </a:r>
            <a:r>
              <a:rPr lang="zh-CN" altLang="en-US" sz="2400" dirty="0"/>
              <a:t> </a:t>
            </a:r>
            <a:r>
              <a:rPr lang="en-US" altLang="zh-CN" sz="2400" dirty="0"/>
              <a:t>Search</a:t>
            </a:r>
            <a:endParaRPr lang="zh-CN" altLang="en-US" sz="24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532151" y="1323384"/>
            <a:ext cx="5155352"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Text</a:t>
            </a:r>
            <a:r>
              <a:rPr lang="zh-CN" altLang="en-US" sz="2800" dirty="0"/>
              <a:t> </a:t>
            </a:r>
            <a:r>
              <a:rPr lang="en-US" altLang="zh-CN" sz="2800" dirty="0"/>
              <a:t>Generation/Summary</a:t>
            </a:r>
            <a:endParaRPr lang="en-US" sz="2800" dirty="0"/>
          </a:p>
        </p:txBody>
      </p:sp>
      <p:pic>
        <p:nvPicPr>
          <p:cNvPr id="2" name="图片 1">
            <a:extLst>
              <a:ext uri="{FF2B5EF4-FFF2-40B4-BE49-F238E27FC236}">
                <a16:creationId xmlns:a16="http://schemas.microsoft.com/office/drawing/2014/main" id="{060A80B4-2978-E349-8690-2942EB84CF7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532151" y="2021876"/>
            <a:ext cx="5155352" cy="4277710"/>
          </a:xfrm>
          <a:prstGeom prst="roundRect">
            <a:avLst>
              <a:gd name="adj" fmla="val 2206"/>
            </a:avLst>
          </a:prstGeom>
          <a:solidFill>
            <a:srgbClr val="FFFFFF">
              <a:shade val="85000"/>
            </a:srgbClr>
          </a:solidFill>
          <a:ln>
            <a:noFill/>
          </a:ln>
          <a:effectLst/>
        </p:spPr>
      </p:pic>
      <p:pic>
        <p:nvPicPr>
          <p:cNvPr id="3" name="图片 2">
            <a:extLst>
              <a:ext uri="{FF2B5EF4-FFF2-40B4-BE49-F238E27FC236}">
                <a16:creationId xmlns:a16="http://schemas.microsoft.com/office/drawing/2014/main" id="{7DA8A648-CB61-E94B-83D6-711304EB3277}"/>
              </a:ext>
            </a:extLst>
          </p:cNvPr>
          <p:cNvPicPr>
            <a:picLocks noChangeAspect="1"/>
          </p:cNvPicPr>
          <p:nvPr/>
        </p:nvPicPr>
        <p:blipFill>
          <a:blip r:embed="rId3"/>
          <a:stretch>
            <a:fillRect/>
          </a:stretch>
        </p:blipFill>
        <p:spPr>
          <a:xfrm>
            <a:off x="331705" y="2021876"/>
            <a:ext cx="5977586" cy="4277710"/>
          </a:xfrm>
          <a:prstGeom prst="roundRect">
            <a:avLst>
              <a:gd name="adj" fmla="val 2206"/>
            </a:avLst>
          </a:prstGeom>
          <a:solidFill>
            <a:srgbClr val="FFFFFF">
              <a:shade val="85000"/>
            </a:srgbClr>
          </a:solidFill>
          <a:ln>
            <a:noFill/>
          </a:ln>
          <a:effectLst/>
        </p:spPr>
      </p:pic>
    </p:spTree>
    <p:extLst>
      <p:ext uri="{BB962C8B-B14F-4D97-AF65-F5344CB8AC3E}">
        <p14:creationId xmlns:p14="http://schemas.microsoft.com/office/powerpoint/2010/main" val="141817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Audio</a:t>
            </a:r>
            <a:r>
              <a:rPr lang="zh-CN" altLang="en-US" dirty="0"/>
              <a:t> 领域应用案例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5814" y="1323384"/>
            <a:ext cx="6189169" cy="589190"/>
          </a:xfrm>
        </p:spPr>
        <p:txBody>
          <a:bodyPr anchor="ctr"/>
          <a:lstStyle/>
          <a:p>
            <a:pPr marL="0" indent="0" algn="ctr">
              <a:lnSpc>
                <a:spcPct val="100000"/>
              </a:lnSpc>
              <a:buNone/>
            </a:pPr>
            <a:r>
              <a:rPr lang="en-US" altLang="zh-CN" sz="2400" dirty="0"/>
              <a:t>Audio</a:t>
            </a:r>
            <a:r>
              <a:rPr lang="zh-CN" altLang="en-US" sz="2400" dirty="0"/>
              <a:t> </a:t>
            </a:r>
            <a:r>
              <a:rPr lang="en-US" altLang="zh-CN" sz="2400" dirty="0"/>
              <a:t>Generator/Audio</a:t>
            </a:r>
            <a:r>
              <a:rPr lang="zh-CN" altLang="en-US" sz="2400" dirty="0"/>
              <a:t> </a:t>
            </a:r>
            <a:r>
              <a:rPr lang="en-US" altLang="zh-CN" sz="2400" dirty="0"/>
              <a:t>Editor</a:t>
            </a:r>
            <a:r>
              <a:rPr lang="zh-CN" altLang="en-US" sz="2400" dirty="0"/>
              <a:t> </a:t>
            </a:r>
            <a:r>
              <a:rPr lang="en-US" altLang="zh-CN" sz="2400" dirty="0"/>
              <a:t>Improve</a:t>
            </a:r>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6851605" y="1323384"/>
            <a:ext cx="4959343"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Classification/Alignment</a:t>
            </a:r>
            <a:endParaRPr lang="en-US" sz="2800" dirty="0"/>
          </a:p>
        </p:txBody>
      </p:sp>
      <p:pic>
        <p:nvPicPr>
          <p:cNvPr id="6" name="图片 5">
            <a:extLst>
              <a:ext uri="{FF2B5EF4-FFF2-40B4-BE49-F238E27FC236}">
                <a16:creationId xmlns:a16="http://schemas.microsoft.com/office/drawing/2014/main" id="{8F79686A-98CB-4C48-8D02-7A0CF0833BE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85814" y="1996964"/>
            <a:ext cx="6189169" cy="4302620"/>
          </a:xfrm>
          <a:prstGeom prst="roundRect">
            <a:avLst>
              <a:gd name="adj" fmla="val 2365"/>
            </a:avLst>
          </a:prstGeom>
          <a:solidFill>
            <a:srgbClr val="FFFFFF">
              <a:shade val="85000"/>
            </a:srgbClr>
          </a:solidFill>
          <a:ln>
            <a:noFill/>
          </a:ln>
          <a:effectLst/>
        </p:spPr>
      </p:pic>
      <p:pic>
        <p:nvPicPr>
          <p:cNvPr id="8" name="图片 7">
            <a:extLst>
              <a:ext uri="{FF2B5EF4-FFF2-40B4-BE49-F238E27FC236}">
                <a16:creationId xmlns:a16="http://schemas.microsoft.com/office/drawing/2014/main" id="{B948D4A6-70D7-8F46-A555-DF82DDB4CE2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51606" y="1996964"/>
            <a:ext cx="4959343" cy="4302621"/>
          </a:xfrm>
          <a:prstGeom prst="roundRect">
            <a:avLst>
              <a:gd name="adj" fmla="val 2731"/>
            </a:avLst>
          </a:prstGeom>
          <a:solidFill>
            <a:srgbClr val="FFFFFF">
              <a:shade val="85000"/>
            </a:srgbClr>
          </a:solidFill>
          <a:ln>
            <a:noFill/>
          </a:ln>
          <a:effectLst/>
        </p:spPr>
      </p:pic>
    </p:spTree>
    <p:extLst>
      <p:ext uri="{BB962C8B-B14F-4D97-AF65-F5344CB8AC3E}">
        <p14:creationId xmlns:p14="http://schemas.microsoft.com/office/powerpoint/2010/main" val="293971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的广泛应用：面向行业</a:t>
            </a:r>
          </a:p>
        </p:txBody>
      </p:sp>
      <p:sp>
        <p:nvSpPr>
          <p:cNvPr id="7" name="内容占位符 4">
            <a:extLst>
              <a:ext uri="{FF2B5EF4-FFF2-40B4-BE49-F238E27FC236}">
                <a16:creationId xmlns:a16="http://schemas.microsoft.com/office/drawing/2014/main" id="{44355230-7C61-1C40-AE80-302B876C9EDA}"/>
              </a:ext>
            </a:extLst>
          </p:cNvPr>
          <p:cNvSpPr>
            <a:spLocks noGrp="1"/>
          </p:cNvSpPr>
          <p:nvPr>
            <p:ph sz="half" idx="1"/>
          </p:nvPr>
        </p:nvSpPr>
        <p:spPr>
          <a:xfrm>
            <a:off x="1140401" y="1192273"/>
            <a:ext cx="3163189" cy="589190"/>
          </a:xfrm>
        </p:spPr>
        <p:txBody>
          <a:bodyPr anchor="ctr"/>
          <a:lstStyle/>
          <a:p>
            <a:pPr marL="0" indent="0" algn="ctr">
              <a:lnSpc>
                <a:spcPct val="100000"/>
              </a:lnSpc>
              <a:buNone/>
            </a:pPr>
            <a:r>
              <a:rPr lang="en-US" altLang="zh-CN" sz="2400" dirty="0"/>
              <a:t>Medical</a:t>
            </a:r>
          </a:p>
        </p:txBody>
      </p:sp>
      <p:pic>
        <p:nvPicPr>
          <p:cNvPr id="8" name="图片 7">
            <a:extLst>
              <a:ext uri="{FF2B5EF4-FFF2-40B4-BE49-F238E27FC236}">
                <a16:creationId xmlns:a16="http://schemas.microsoft.com/office/drawing/2014/main" id="{5D00222C-1102-0F4E-96C6-665A3CA645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40403" y="1781463"/>
            <a:ext cx="3169525" cy="1764000"/>
          </a:xfrm>
          <a:prstGeom prst="rect">
            <a:avLst/>
          </a:prstGeom>
        </p:spPr>
      </p:pic>
      <p:sp>
        <p:nvSpPr>
          <p:cNvPr id="10" name="内容占位符 4">
            <a:extLst>
              <a:ext uri="{FF2B5EF4-FFF2-40B4-BE49-F238E27FC236}">
                <a16:creationId xmlns:a16="http://schemas.microsoft.com/office/drawing/2014/main" id="{361A3D9F-4F3F-7B4D-9BAB-4310EC2669C2}"/>
              </a:ext>
            </a:extLst>
          </p:cNvPr>
          <p:cNvSpPr txBox="1">
            <a:spLocks/>
          </p:cNvSpPr>
          <p:nvPr/>
        </p:nvSpPr>
        <p:spPr>
          <a:xfrm>
            <a:off x="4943911" y="1192273"/>
            <a:ext cx="6396754"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Quantitative trading</a:t>
            </a:r>
          </a:p>
        </p:txBody>
      </p:sp>
      <p:pic>
        <p:nvPicPr>
          <p:cNvPr id="11" name="图片 10">
            <a:extLst>
              <a:ext uri="{FF2B5EF4-FFF2-40B4-BE49-F238E27FC236}">
                <a16:creationId xmlns:a16="http://schemas.microsoft.com/office/drawing/2014/main" id="{CE6A22A3-3FC4-BD43-82CF-A5DFDE466A9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05870" y="1676360"/>
            <a:ext cx="4634793" cy="1994400"/>
          </a:xfrm>
          <a:prstGeom prst="rect">
            <a:avLst/>
          </a:prstGeom>
        </p:spPr>
      </p:pic>
      <p:pic>
        <p:nvPicPr>
          <p:cNvPr id="12" name="图片 11">
            <a:extLst>
              <a:ext uri="{FF2B5EF4-FFF2-40B4-BE49-F238E27FC236}">
                <a16:creationId xmlns:a16="http://schemas.microsoft.com/office/drawing/2014/main" id="{BF9C358A-9E72-834C-8CB0-95E52E88C67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140401" y="4438010"/>
            <a:ext cx="3163189" cy="1994400"/>
          </a:xfrm>
          <a:prstGeom prst="rect">
            <a:avLst/>
          </a:prstGeom>
        </p:spPr>
      </p:pic>
      <p:sp>
        <p:nvSpPr>
          <p:cNvPr id="13" name="内容占位符 4">
            <a:extLst>
              <a:ext uri="{FF2B5EF4-FFF2-40B4-BE49-F238E27FC236}">
                <a16:creationId xmlns:a16="http://schemas.microsoft.com/office/drawing/2014/main" id="{BFBCA073-5628-3A41-A450-76F914726700}"/>
              </a:ext>
            </a:extLst>
          </p:cNvPr>
          <p:cNvSpPr txBox="1">
            <a:spLocks/>
          </p:cNvSpPr>
          <p:nvPr/>
        </p:nvSpPr>
        <p:spPr>
          <a:xfrm>
            <a:off x="1140401" y="3848820"/>
            <a:ext cx="3163189"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400" dirty="0"/>
              <a:t>Recommend</a:t>
            </a:r>
          </a:p>
        </p:txBody>
      </p:sp>
      <p:pic>
        <p:nvPicPr>
          <p:cNvPr id="14" name="图片 13">
            <a:extLst>
              <a:ext uri="{FF2B5EF4-FFF2-40B4-BE49-F238E27FC236}">
                <a16:creationId xmlns:a16="http://schemas.microsoft.com/office/drawing/2014/main" id="{FB92BD71-2368-CD4D-977E-B1764C570FA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937573" y="4438010"/>
            <a:ext cx="3196473" cy="1994400"/>
          </a:xfrm>
          <a:prstGeom prst="rect">
            <a:avLst/>
          </a:prstGeom>
        </p:spPr>
      </p:pic>
      <p:pic>
        <p:nvPicPr>
          <p:cNvPr id="15" name="图片 14">
            <a:extLst>
              <a:ext uri="{FF2B5EF4-FFF2-40B4-BE49-F238E27FC236}">
                <a16:creationId xmlns:a16="http://schemas.microsoft.com/office/drawing/2014/main" id="{7E3CEE6D-8C6A-044A-854F-F3C71644E94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34046" y="4438010"/>
            <a:ext cx="3164944" cy="1994400"/>
          </a:xfrm>
          <a:prstGeom prst="rect">
            <a:avLst/>
          </a:prstGeom>
        </p:spPr>
      </p:pic>
      <p:sp>
        <p:nvSpPr>
          <p:cNvPr id="17" name="内容占位符 4">
            <a:extLst>
              <a:ext uri="{FF2B5EF4-FFF2-40B4-BE49-F238E27FC236}">
                <a16:creationId xmlns:a16="http://schemas.microsoft.com/office/drawing/2014/main" id="{9AFB1039-7533-C748-A76D-F5D4670FE011}"/>
              </a:ext>
            </a:extLst>
          </p:cNvPr>
          <p:cNvSpPr txBox="1">
            <a:spLocks/>
          </p:cNvSpPr>
          <p:nvPr/>
        </p:nvSpPr>
        <p:spPr>
          <a:xfrm>
            <a:off x="4937573" y="3838453"/>
            <a:ext cx="6361417" cy="589190"/>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zh-CN" altLang="en-US" sz="2400" dirty="0"/>
              <a:t>Autonomous driving</a:t>
            </a:r>
          </a:p>
        </p:txBody>
      </p:sp>
      <p:pic>
        <p:nvPicPr>
          <p:cNvPr id="18" name="图片 17">
            <a:extLst>
              <a:ext uri="{FF2B5EF4-FFF2-40B4-BE49-F238E27FC236}">
                <a16:creationId xmlns:a16="http://schemas.microsoft.com/office/drawing/2014/main" id="{310311C5-CE50-3C49-A922-94A12EE2DD74}"/>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964"/>
          <a:stretch/>
        </p:blipFill>
        <p:spPr>
          <a:xfrm>
            <a:off x="4937572" y="1743581"/>
            <a:ext cx="1778642" cy="1800000"/>
          </a:xfrm>
          <a:prstGeom prst="rect">
            <a:avLst/>
          </a:prstGeom>
        </p:spPr>
      </p:pic>
    </p:spTree>
    <p:extLst>
      <p:ext uri="{BB962C8B-B14F-4D97-AF65-F5344CB8AC3E}">
        <p14:creationId xmlns:p14="http://schemas.microsoft.com/office/powerpoint/2010/main" val="1801790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22235</TotalTime>
  <Words>1060</Words>
  <Application>Microsoft Macintosh PowerPoint</Application>
  <PresentationFormat>自定义</PresentationFormat>
  <Paragraphs>91</Paragraphs>
  <Slides>34</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34</vt:i4>
      </vt:variant>
    </vt:vector>
  </HeadingPairs>
  <TitlesOfParts>
    <vt:vector size="50"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的广泛应用：面向领域</vt:lpstr>
      <vt:lpstr>CV 领域应用案例</vt:lpstr>
      <vt:lpstr>NLP 领域应用案例</vt:lpstr>
      <vt:lpstr>Audio 领域应用案例</vt:lpstr>
      <vt:lpstr>AI 的广泛应用：面向行业</vt:lpstr>
      <vt:lpstr>AI 的广泛应用：互联网</vt:lpstr>
      <vt:lpstr>AI 的广泛应用：互联网</vt:lpstr>
      <vt:lpstr>AI 的广泛应用：医疗</vt:lpstr>
      <vt:lpstr>AI 的广泛应用：金融</vt:lpstr>
      <vt:lpstr>AI 的广泛应用：自动驾驶</vt:lpstr>
      <vt:lpstr>AI 的广泛应用：游戏</vt:lpstr>
      <vt:lpstr>AI 的广泛应用：安防</vt:lpstr>
      <vt:lpstr>移动应用</vt:lpstr>
      <vt:lpstr>PowerPoint 演示文稿</vt:lpstr>
      <vt:lpstr>AI 的学习范式</vt:lpstr>
      <vt:lpstr>深度学习的基本流程</vt:lpstr>
      <vt:lpstr>AI 的学习方法：特征与样本</vt:lpstr>
      <vt:lpstr>AI 的学习方法：确定神经网络模型</vt:lpstr>
      <vt:lpstr>AI 的学习方法：训练过程 Training</vt:lpstr>
      <vt:lpstr>AI 的学习方法：训练过程 Training</vt:lpstr>
      <vt:lpstr>AI 的学习方法：推理过程 Inference</vt:lpstr>
      <vt:lpstr>AI 的学习方法：推理过程 Inference</vt:lpstr>
      <vt:lpstr>与 AI 系统关系？</vt:lpstr>
      <vt:lpstr>PowerPoint 演示文稿</vt:lpstr>
      <vt:lpstr>AI 的发展历程</vt:lpstr>
      <vt:lpstr>Frank Rosenblat  Perceptron</vt:lpstr>
      <vt:lpstr>Geoff Hinton </vt:lpstr>
      <vt:lpstr>Alex Krizhevsky</vt:lpstr>
      <vt:lpstr>ImageNet</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6935</cp:revision>
  <dcterms:created xsi:type="dcterms:W3CDTF">2020-08-28T08:44:19Z</dcterms:created>
  <dcterms:modified xsi:type="dcterms:W3CDTF">2024-03-22T11:44:29Z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